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5"/>
  </p:notesMasterIdLst>
  <p:handoutMasterIdLst>
    <p:handoutMasterId r:id="rId26"/>
  </p:handoutMasterIdLst>
  <p:sldIdLst>
    <p:sldId id="603" r:id="rId5"/>
    <p:sldId id="2618" r:id="rId6"/>
    <p:sldId id="2147483507" r:id="rId7"/>
    <p:sldId id="2147483483" r:id="rId8"/>
    <p:sldId id="2500" r:id="rId9"/>
    <p:sldId id="2147483547" r:id="rId10"/>
    <p:sldId id="2147483543" r:id="rId11"/>
    <p:sldId id="2147483549" r:id="rId12"/>
    <p:sldId id="2147483550" r:id="rId13"/>
    <p:sldId id="2147483551" r:id="rId14"/>
    <p:sldId id="2147483552" r:id="rId15"/>
    <p:sldId id="2147483553" r:id="rId16"/>
    <p:sldId id="2147483554" r:id="rId17"/>
    <p:sldId id="2147483556" r:id="rId18"/>
    <p:sldId id="2147483557" r:id="rId19"/>
    <p:sldId id="2147483558" r:id="rId20"/>
    <p:sldId id="2516" r:id="rId21"/>
    <p:sldId id="2147483546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6419" autoAdjust="0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6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28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023E3B-0ED4-7882-BB29-F08865C6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2393879" y="2749693"/>
            <a:ext cx="7530957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服务器风冷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 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&amp;</a:t>
            </a:r>
            <a:r>
              <a:rPr lang="zh-CN" altLang="en-US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思考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CB17A5F2-E723-5713-5303-00FAD0EA3A5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B5E49-47C7-170A-BFFB-D615CDE970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通用服务器散热及能效管理架构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设计目标：分级能效管理达成系统最优：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﻿﻿系统能效：场景化能效最优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业务负载场景：基于实际业务模型能效寻优，包括散热效率提升，系统风道优化，结合动态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节温和风扇调节，配合业务感知达成“典型场景越用越节能”；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低负载场景：部件功耗管理、组件散热优化，通过动态休眠、动态调频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调压、降</a:t>
            </a:r>
            <a:r>
              <a:rPr lang="en" altLang="zh-CN" dirty="0">
                <a:effectLst/>
                <a:latin typeface="Helvetica" pitchFamily="2" charset="0"/>
              </a:rPr>
              <a:t>Lane</a:t>
            </a:r>
            <a:r>
              <a:rPr lang="zh-CN" altLang="en-US" dirty="0">
                <a:effectLst/>
                <a:latin typeface="Helvetica" pitchFamily="2" charset="0"/>
              </a:rPr>
              <a:t>降速、动态关断等技术，达成“零负载零功耗”（</a:t>
            </a:r>
            <a:r>
              <a:rPr lang="en-US" altLang="zh-CN" dirty="0">
                <a:effectLst/>
                <a:latin typeface="Helvetica" pitchFamily="2" charset="0"/>
              </a:rPr>
              <a:t>&lt;5%</a:t>
            </a:r>
            <a:r>
              <a:rPr lang="zh-CN" altLang="en-US" dirty="0">
                <a:effectLst/>
                <a:latin typeface="Helvetica" pitchFamily="2" charset="0"/>
              </a:rPr>
              <a:t>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﻿系统能力：释放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 3000W</a:t>
            </a:r>
            <a:r>
              <a:rPr lang="zh-CN" altLang="en-US" dirty="0">
                <a:effectLst/>
                <a:latin typeface="Helvetica" pitchFamily="2" charset="0"/>
              </a:rPr>
              <a:t>系统散热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系统能力：全系统风阻设计（开孔率、风道优化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管理），前、中、后三段优化设计，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整机</a:t>
            </a:r>
            <a:r>
              <a:rPr lang="en-US" altLang="zh-CN" dirty="0">
                <a:effectLst/>
                <a:latin typeface="Helvetica" pitchFamily="2" charset="0"/>
              </a:rPr>
              <a:t>3000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-US" dirty="0">
                <a:effectLst/>
                <a:latin typeface="Helvetica" pitchFamily="2" charset="0"/>
              </a:rPr>
              <a:t>散热能力（</a:t>
            </a:r>
            <a:r>
              <a:rPr lang="en-US" altLang="zh-CN" dirty="0">
                <a:effectLst/>
                <a:latin typeface="Helvetica" pitchFamily="2" charset="0"/>
              </a:rPr>
              <a:t>500</a:t>
            </a:r>
            <a:r>
              <a:rPr lang="en" altLang="zh-CN" dirty="0">
                <a:effectLst/>
                <a:latin typeface="Helvetica" pitchFamily="2" charset="0"/>
              </a:rPr>
              <a:t>W-&gt;1500W-&gt;1000W</a:t>
            </a:r>
            <a:r>
              <a:rPr lang="zh-CN" altLang="en" dirty="0">
                <a:effectLst/>
                <a:latin typeface="Helvetica" pitchFamily="2" charset="0"/>
              </a:rPr>
              <a:t>）；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峰值性能：通过风道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风量优化，高效散热器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换热器，把热从芯片带到系统，散热能力支持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全量算力释放；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95241-11B6-F04B-7C73-5C2CE281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2" t="49674" r="372" b="13490"/>
          <a:stretch/>
        </p:blipFill>
        <p:spPr>
          <a:xfrm>
            <a:off x="1541123" y="3008409"/>
            <a:ext cx="5650786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背板架构重构优化系统能效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  <a:r>
              <a:rPr lang="en" altLang="zh-CN" dirty="0">
                <a:effectLst/>
                <a:latin typeface="Helvetica" pitchFamily="2" charset="0"/>
              </a:rPr>
              <a:t>CPU/</a:t>
            </a:r>
            <a:r>
              <a:rPr lang="zh-CN" altLang="en-US" dirty="0">
                <a:effectLst/>
                <a:latin typeface="Helvetica" pitchFamily="2" charset="0"/>
              </a:rPr>
              <a:t>内存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SSD/DPU</a:t>
            </a:r>
            <a:r>
              <a:rPr lang="zh-CN" altLang="en-US" dirty="0">
                <a:effectLst/>
                <a:latin typeface="Helvetica" pitchFamily="2" charset="0"/>
              </a:rPr>
              <a:t>更大功耗演进，传统背板架构无法提供足够的风量支撑系统大功耗散热，系统功耗大量浪费在散热上，散热效率低，工艺受限下，系统功耗的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-US" dirty="0">
                <a:effectLst/>
                <a:latin typeface="Helvetica" pitchFamily="2" charset="0"/>
              </a:rPr>
              <a:t>更加突出；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策略：背板架构重构优化系统风量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风道，使风“进得来，出得去”，提升系统散热能力和能效；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后置盘入风口温度高，散热差，导致系统风扇高转速，系统功耗增加，成为节能短板后置背板竖直背板</a:t>
            </a:r>
            <a:r>
              <a:rPr lang="en-US" altLang="zh-CN" dirty="0">
                <a:effectLst/>
                <a:latin typeface="Helvetica" pitchFamily="2" charset="0"/>
              </a:rPr>
              <a:t>-&gt;</a:t>
            </a:r>
            <a:r>
              <a:rPr lang="zh-CN" altLang="en-US" dirty="0">
                <a:effectLst/>
                <a:latin typeface="Helvetica" pitchFamily="2" charset="0"/>
              </a:rPr>
              <a:t>水平背板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最大化开孔率，等效开孔率提升</a:t>
            </a:r>
            <a:r>
              <a:rPr lang="en-US" altLang="zh-CN" dirty="0">
                <a:effectLst/>
                <a:latin typeface="Helvetica" pitchFamily="2" charset="0"/>
              </a:rPr>
              <a:t>40%</a:t>
            </a:r>
            <a:r>
              <a:rPr lang="zh-CN" altLang="en-US" dirty="0">
                <a:effectLst/>
                <a:latin typeface="Helvetica" pitchFamily="2" charset="0"/>
              </a:rPr>
              <a:t>，相对竖直背板改善</a:t>
            </a:r>
            <a:r>
              <a:rPr lang="en-US" altLang="zh-CN" dirty="0">
                <a:effectLst/>
                <a:latin typeface="Helvetica" pitchFamily="2" charset="0"/>
              </a:rPr>
              <a:t>12°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左右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zh-CN" altLang="en-US" dirty="0">
                <a:effectLst/>
                <a:latin typeface="Helvetica" pitchFamily="2" charset="0"/>
              </a:rPr>
              <a:t>风扇功耗降</a:t>
            </a:r>
            <a:r>
              <a:rPr lang="en-US" altLang="zh-CN" dirty="0">
                <a:effectLst/>
                <a:latin typeface="Helvetica" pitchFamily="2" charset="0"/>
              </a:rPr>
              <a:t>12~17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盘散热能力由</a:t>
            </a:r>
            <a:r>
              <a:rPr lang="en-US" altLang="zh-CN" dirty="0">
                <a:effectLst/>
                <a:latin typeface="Helvetica" pitchFamily="2" charset="0"/>
              </a:rPr>
              <a:t>18</a:t>
            </a:r>
            <a:r>
              <a:rPr lang="en" altLang="zh-CN" dirty="0">
                <a:effectLst/>
                <a:latin typeface="Helvetica" pitchFamily="2" charset="0"/>
              </a:rPr>
              <a:t>W-&gt;25W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噪声降低</a:t>
            </a:r>
            <a:r>
              <a:rPr lang="en-US" altLang="zh-CN" dirty="0">
                <a:effectLst/>
                <a:latin typeface="Helvetica" pitchFamily="2" charset="0"/>
              </a:rPr>
              <a:t>2.3~3.5</a:t>
            </a:r>
            <a:r>
              <a:rPr lang="en" altLang="zh-CN" dirty="0">
                <a:effectLst/>
                <a:latin typeface="Helvetica" pitchFamily="2" charset="0"/>
              </a:rPr>
              <a:t>dBA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C5849-E45E-95C0-453B-F5094BFAF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4" t="38775" b="41176"/>
          <a:stretch/>
        </p:blipFill>
        <p:spPr>
          <a:xfrm>
            <a:off x="2928445" y="3173338"/>
            <a:ext cx="8658663" cy="31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背板架构重构优化系统能效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  <a:r>
              <a:rPr lang="en" altLang="zh-CN" dirty="0">
                <a:effectLst/>
                <a:latin typeface="Helvetica" pitchFamily="2" charset="0"/>
              </a:rPr>
              <a:t>CPU/</a:t>
            </a:r>
            <a:r>
              <a:rPr lang="zh-CN" altLang="en-US" dirty="0">
                <a:effectLst/>
                <a:latin typeface="Helvetica" pitchFamily="2" charset="0"/>
              </a:rPr>
              <a:t>内存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SSD/DPU</a:t>
            </a:r>
            <a:r>
              <a:rPr lang="zh-CN" altLang="en-US" dirty="0">
                <a:effectLst/>
                <a:latin typeface="Helvetica" pitchFamily="2" charset="0"/>
              </a:rPr>
              <a:t>更大功耗演进，传统背板架构无法提供足够的风量支撑系统大功耗散热，系统功耗大量浪费在散热上，散热效率低，工艺受限下，系统功耗的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-US" dirty="0">
                <a:effectLst/>
                <a:latin typeface="Helvetica" pitchFamily="2" charset="0"/>
              </a:rPr>
              <a:t>更加突出；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策略：背板架构重构优化系统风量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风道，使风“进得来，出得去”，提升系统散热能力和能效；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前置背板背板架构重构，开孔率</a:t>
            </a:r>
            <a:r>
              <a:rPr lang="en-US" altLang="zh-CN" dirty="0">
                <a:effectLst/>
                <a:latin typeface="Helvetica" pitchFamily="2" charset="0"/>
              </a:rPr>
              <a:t>40%</a:t>
            </a:r>
            <a:r>
              <a:rPr lang="zh-CN" altLang="en-US" dirty="0">
                <a:effectLst/>
                <a:latin typeface="Helvetica" pitchFamily="2" charset="0"/>
              </a:rPr>
              <a:t>＋，系统散热能力提升</a:t>
            </a:r>
            <a:r>
              <a:rPr lang="en-US" altLang="zh-CN" dirty="0">
                <a:effectLst/>
                <a:latin typeface="Helvetica" pitchFamily="2" charset="0"/>
              </a:rPr>
              <a:t>25%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DNA</a:t>
            </a:r>
            <a:r>
              <a:rPr lang="zh-CN" altLang="en-US" dirty="0">
                <a:effectLst/>
                <a:latin typeface="Helvetica" pitchFamily="2" charset="0"/>
              </a:rPr>
              <a:t>总结：打破传统的背板架构，全路径优化提升系统散热能力，散热效率提升降功耗；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C5849-E45E-95C0-453B-F5094BFAF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t="37088" r="43766" b="28866"/>
          <a:stretch/>
        </p:blipFill>
        <p:spPr>
          <a:xfrm>
            <a:off x="1345915" y="985640"/>
            <a:ext cx="10325528" cy="53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系统风道优化结合散热组件效率提升，动态结温控制降系统功耗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受限工艺，鲲鹏服务器面临“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打</a:t>
            </a:r>
            <a:r>
              <a:rPr lang="en-US" altLang="zh-CN" dirty="0">
                <a:effectLst/>
                <a:latin typeface="Helvetica" pitchFamily="2" charset="0"/>
              </a:rPr>
              <a:t>3”</a:t>
            </a:r>
            <a:r>
              <a:rPr lang="zh-CN" altLang="en-US" dirty="0">
                <a:effectLst/>
                <a:latin typeface="Helvetica" pitchFamily="2" charset="0"/>
              </a:rPr>
              <a:t>，整机相对</a:t>
            </a:r>
            <a:r>
              <a:rPr lang="en" altLang="zh-CN" dirty="0">
                <a:effectLst/>
                <a:latin typeface="Helvetica" pitchFamily="2" charset="0"/>
              </a:rPr>
              <a:t>C1/C2</a:t>
            </a:r>
            <a:r>
              <a:rPr lang="zh-CN" altLang="en-US" dirty="0">
                <a:effectLst/>
                <a:latin typeface="Helvetica" pitchFamily="2" charset="0"/>
              </a:rPr>
              <a:t>存在</a:t>
            </a:r>
            <a:r>
              <a:rPr lang="en-US" altLang="zh-CN" dirty="0">
                <a:effectLst/>
                <a:latin typeface="Helvetica" pitchFamily="2" charset="0"/>
              </a:rPr>
              <a:t>10%+</a:t>
            </a:r>
            <a:r>
              <a:rPr lang="zh-CN" altLang="en-US" dirty="0">
                <a:effectLst/>
                <a:latin typeface="Helvetica" pitchFamily="2" charset="0"/>
              </a:rPr>
              <a:t>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工程补工艺，通过整机散热优化、供电优化等技术，缩小能效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做到能效持平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领先友商：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提升系统散热能效，降低芯片结温，弥补工艺差距带来的静态功耗损失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分级散热组件提升系统散热效率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芯片动态功耗随业务变化，不依赖于温度。静态功耗随芯片温度升高而增大，两者呈指数关系，降低芯片温度可有效抑制静态功耗；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﻿系统采用高效散热方案，可减少系统风扇功耗、提升散热效率，又能够有效降低芯片结温；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3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系统风道优化结合散热组件效率提升，动态结温控制降系统功耗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受限工艺，鲲鹏服务器面临“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打</a:t>
            </a:r>
            <a:r>
              <a:rPr lang="en-US" altLang="zh-CN" dirty="0">
                <a:effectLst/>
                <a:latin typeface="Helvetica" pitchFamily="2" charset="0"/>
              </a:rPr>
              <a:t>3”</a:t>
            </a:r>
            <a:r>
              <a:rPr lang="zh-CN" altLang="en-US" dirty="0">
                <a:effectLst/>
                <a:latin typeface="Helvetica" pitchFamily="2" charset="0"/>
              </a:rPr>
              <a:t>，整机相对</a:t>
            </a:r>
            <a:r>
              <a:rPr lang="en" altLang="zh-CN" dirty="0">
                <a:effectLst/>
                <a:latin typeface="Helvetica" pitchFamily="2" charset="0"/>
              </a:rPr>
              <a:t>C1/C2</a:t>
            </a:r>
            <a:r>
              <a:rPr lang="zh-CN" altLang="en-US" dirty="0">
                <a:effectLst/>
                <a:latin typeface="Helvetica" pitchFamily="2" charset="0"/>
              </a:rPr>
              <a:t>存在</a:t>
            </a:r>
            <a:r>
              <a:rPr lang="en-US" altLang="zh-CN" dirty="0">
                <a:effectLst/>
                <a:latin typeface="Helvetica" pitchFamily="2" charset="0"/>
              </a:rPr>
              <a:t>10%+</a:t>
            </a:r>
            <a:r>
              <a:rPr lang="zh-CN" altLang="en-US" dirty="0">
                <a:effectLst/>
                <a:latin typeface="Helvetica" pitchFamily="2" charset="0"/>
              </a:rPr>
              <a:t>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工程补工艺，通过整机散热优化、供电优化等技术，缩小能效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做到能效持平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领先友商：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分级散热组件提升系统散热效率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散热系统：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﻿高性能：支持</a:t>
            </a:r>
            <a:r>
              <a:rPr lang="en-US" altLang="zh-CN" dirty="0">
                <a:effectLst/>
                <a:latin typeface="Helvetica" pitchFamily="2" charset="0"/>
              </a:rPr>
              <a:t>92</a:t>
            </a:r>
            <a:r>
              <a:rPr lang="en" altLang="zh-CN" dirty="0">
                <a:effectLst/>
                <a:latin typeface="Helvetica" pitchFamily="2" charset="0"/>
              </a:rPr>
              <a:t>x600w</a:t>
            </a:r>
            <a:r>
              <a:rPr lang="zh-CN" altLang="en-US" dirty="0">
                <a:effectLst/>
                <a:latin typeface="Helvetica" pitchFamily="2" charset="0"/>
              </a:rPr>
              <a:t>芯片散热，功率密度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-US" altLang="zh-CN" dirty="0">
                <a:effectLst/>
                <a:latin typeface="Helvetica" pitchFamily="2" charset="0"/>
              </a:rPr>
              <a:t>100</a:t>
            </a:r>
            <a:r>
              <a:rPr lang="en" altLang="zh-CN" dirty="0">
                <a:effectLst/>
                <a:latin typeface="Helvetica" pitchFamily="2" charset="0"/>
              </a:rPr>
              <a:t>W+/cm2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高能效：支持</a:t>
            </a:r>
            <a:r>
              <a:rPr lang="en-US" altLang="zh-CN" dirty="0">
                <a:effectLst/>
                <a:latin typeface="Helvetica" pitchFamily="2" charset="0"/>
              </a:rPr>
              <a:t>92</a:t>
            </a:r>
            <a:r>
              <a:rPr lang="en" altLang="zh-CN" dirty="0">
                <a:effectLst/>
                <a:latin typeface="Helvetica" pitchFamily="2" charset="0"/>
              </a:rPr>
              <a:t>x 370~450</a:t>
            </a:r>
            <a:r>
              <a:rPr lang="zh-CN" altLang="en-US" dirty="0">
                <a:effectLst/>
                <a:latin typeface="Helvetica" pitchFamily="2" charset="0"/>
              </a:rPr>
              <a:t>瓦芯片，降低</a:t>
            </a:r>
            <a:r>
              <a:rPr lang="en-US" altLang="zh-CN" dirty="0">
                <a:effectLst/>
                <a:latin typeface="Helvetica" pitchFamily="2" charset="0"/>
              </a:rPr>
              <a:t>20°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结温，支持单芯片功耗降低</a:t>
            </a:r>
            <a:r>
              <a:rPr lang="en-US" altLang="zh-CN" dirty="0">
                <a:effectLst/>
                <a:latin typeface="Helvetica" pitchFamily="2" charset="0"/>
              </a:rPr>
              <a:t>40~50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散热组件：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﻿散热器：</a:t>
            </a:r>
            <a:r>
              <a:rPr lang="en" altLang="zh-CN" dirty="0">
                <a:effectLst/>
                <a:latin typeface="Helvetica" pitchFamily="2" charset="0"/>
              </a:rPr>
              <a:t>VCE+LAAC</a:t>
            </a:r>
            <a:r>
              <a:rPr lang="zh-CN" altLang="en-US" dirty="0">
                <a:effectLst/>
                <a:latin typeface="Helvetica" pitchFamily="2" charset="0"/>
              </a:rPr>
              <a:t>双路径，</a:t>
            </a:r>
            <a:r>
              <a:rPr lang="en" altLang="zh-CN" dirty="0">
                <a:effectLst/>
                <a:latin typeface="Helvetica" pitchFamily="2" charset="0"/>
              </a:rPr>
              <a:t>VCE</a:t>
            </a:r>
            <a:r>
              <a:rPr lang="zh-CN" altLang="en-US" dirty="0">
                <a:effectLst/>
                <a:latin typeface="Helvetica" pitchFamily="2" charset="0"/>
              </a:rPr>
              <a:t>追求极致性价比、能效比，</a:t>
            </a:r>
            <a:r>
              <a:rPr lang="en" altLang="zh-CN" dirty="0">
                <a:effectLst/>
                <a:latin typeface="Helvetica" pitchFamily="2" charset="0"/>
              </a:rPr>
              <a:t>LAAC</a:t>
            </a:r>
            <a:r>
              <a:rPr lang="zh-CN" altLang="en-US" dirty="0">
                <a:effectLst/>
                <a:latin typeface="Helvetica" pitchFamily="2" charset="0"/>
              </a:rPr>
              <a:t>追求极致性能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﻿导热垫：</a:t>
            </a:r>
            <a:r>
              <a:rPr lang="en-US" altLang="zh-CN" dirty="0">
                <a:effectLst/>
                <a:latin typeface="Helvetica" pitchFamily="2" charset="0"/>
              </a:rPr>
              <a:t>80~120</a:t>
            </a:r>
            <a:r>
              <a:rPr lang="en" altLang="zh-CN" dirty="0">
                <a:effectLst/>
                <a:latin typeface="Helvetica" pitchFamily="2" charset="0"/>
              </a:rPr>
              <a:t>W/</a:t>
            </a:r>
            <a:r>
              <a:rPr lang="en" altLang="zh-CN" dirty="0" err="1">
                <a:effectLst/>
                <a:latin typeface="Helvetica" pitchFamily="2" charset="0"/>
              </a:rPr>
              <a:t>m.K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风扇：</a:t>
            </a:r>
            <a:r>
              <a:rPr lang="en-US" altLang="zh-CN" dirty="0">
                <a:effectLst/>
                <a:latin typeface="Helvetica" pitchFamily="2" charset="0"/>
              </a:rPr>
              <a:t>8080-&gt;8080+</a:t>
            </a:r>
            <a:r>
              <a:rPr lang="zh-CN" altLang="en-US" dirty="0">
                <a:effectLst/>
                <a:latin typeface="Helvetica" pitchFamily="2" charset="0"/>
              </a:rPr>
              <a:t>能力提升</a:t>
            </a:r>
            <a:r>
              <a:rPr lang="en-US" altLang="zh-CN" dirty="0">
                <a:effectLst/>
                <a:latin typeface="Helvetica" pitchFamily="2" charset="0"/>
              </a:rPr>
              <a:t>30%</a:t>
            </a:r>
            <a:r>
              <a:rPr lang="zh-CN" altLang="en-US" dirty="0">
                <a:effectLst/>
                <a:latin typeface="Helvetica" pitchFamily="2" charset="0"/>
              </a:rPr>
              <a:t>，噪声降低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en" altLang="zh-CN" dirty="0">
                <a:effectLst/>
                <a:latin typeface="Helvetica" pitchFamily="2" charset="0"/>
              </a:rPr>
              <a:t>dBA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效率提升</a:t>
            </a:r>
            <a:r>
              <a:rPr lang="en-US" altLang="zh-CN" dirty="0">
                <a:effectLst/>
                <a:latin typeface="Helvetica" pitchFamily="2" charset="0"/>
              </a:rPr>
              <a:t>20%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8557DC-C194-B133-9BE2-2F2651819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5" t="47059" r="1992" b="27385"/>
          <a:stretch/>
        </p:blipFill>
        <p:spPr>
          <a:xfrm>
            <a:off x="2066443" y="2585877"/>
            <a:ext cx="9072081" cy="37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、板级节能：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AVS/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en" altLang="zh-CN" dirty="0">
                <a:effectLst/>
                <a:latin typeface="Helvetica" pitchFamily="2" charset="0"/>
              </a:rPr>
              <a:t>: IMU</a:t>
            </a:r>
            <a:r>
              <a:rPr lang="zh-CN" altLang="en-US" dirty="0">
                <a:effectLst/>
                <a:latin typeface="Helvetica" pitchFamily="2" charset="0"/>
              </a:rPr>
              <a:t>获取</a:t>
            </a:r>
            <a:r>
              <a:rPr lang="en" altLang="zh-CN" dirty="0">
                <a:effectLst/>
                <a:latin typeface="Helvetica" pitchFamily="2" charset="0"/>
              </a:rPr>
              <a:t>CPU HPM</a:t>
            </a:r>
            <a:r>
              <a:rPr lang="zh-CN" altLang="en-US" dirty="0">
                <a:effectLst/>
                <a:latin typeface="Helvetica" pitchFamily="2" charset="0"/>
              </a:rPr>
              <a:t>信息计算芯片工作电压，“一芯一压”；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板级</a:t>
            </a:r>
            <a:r>
              <a:rPr lang="en" altLang="zh-CN" dirty="0">
                <a:effectLst/>
                <a:latin typeface="Helvetica" pitchFamily="2" charset="0"/>
              </a:rPr>
              <a:t>DVFS:IMU</a:t>
            </a:r>
            <a:r>
              <a:rPr lang="zh-CN" altLang="en-US" dirty="0">
                <a:effectLst/>
                <a:latin typeface="Helvetica" pitchFamily="2" charset="0"/>
              </a:rPr>
              <a:t>根据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实际工作主频，动态调整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工作电压，实现动态调压；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、系统级节能：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﻿﻿联合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优化调频算法，业务感知优化调度算法；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﻿﻿系统风扇调速算法优化，使用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算法取代传统</a:t>
            </a:r>
            <a:r>
              <a:rPr lang="en" altLang="zh-CN" dirty="0">
                <a:effectLst/>
                <a:latin typeface="Helvetica" pitchFamily="2" charset="0"/>
              </a:rPr>
              <a:t>PID</a:t>
            </a:r>
            <a:r>
              <a:rPr lang="zh-CN" altLang="en-US" dirty="0">
                <a:effectLst/>
                <a:latin typeface="Helvetica" pitchFamily="2" charset="0"/>
              </a:rPr>
              <a:t>算法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軟硬朸凋能效控制框圏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硬件根据负载动态调整电压及工作主频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1681-81A9-2F01-C81A-ED63B4A5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54285" r="69597" b="14871"/>
          <a:stretch/>
        </p:blipFill>
        <p:spPr>
          <a:xfrm>
            <a:off x="6105371" y="817384"/>
            <a:ext cx="5260368" cy="55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、板级节能：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AVS/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en" altLang="zh-CN" dirty="0">
                <a:effectLst/>
                <a:latin typeface="Helvetica" pitchFamily="2" charset="0"/>
              </a:rPr>
              <a:t>: IMU</a:t>
            </a:r>
            <a:r>
              <a:rPr lang="zh-CN" altLang="en-US" dirty="0">
                <a:effectLst/>
                <a:latin typeface="Helvetica" pitchFamily="2" charset="0"/>
              </a:rPr>
              <a:t>获取</a:t>
            </a:r>
            <a:r>
              <a:rPr lang="en" altLang="zh-CN" dirty="0">
                <a:effectLst/>
                <a:latin typeface="Helvetica" pitchFamily="2" charset="0"/>
              </a:rPr>
              <a:t>CPU HPM</a:t>
            </a:r>
            <a:r>
              <a:rPr lang="zh-CN" altLang="en-US" dirty="0">
                <a:effectLst/>
                <a:latin typeface="Helvetica" pitchFamily="2" charset="0"/>
              </a:rPr>
              <a:t>信息计算芯片工作电压，“一芯一压”；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板级</a:t>
            </a:r>
            <a:r>
              <a:rPr lang="en" altLang="zh-CN" dirty="0">
                <a:effectLst/>
                <a:latin typeface="Helvetica" pitchFamily="2" charset="0"/>
              </a:rPr>
              <a:t>DVFS:IMU</a:t>
            </a:r>
            <a:r>
              <a:rPr lang="zh-CN" altLang="en-US" dirty="0">
                <a:effectLst/>
                <a:latin typeface="Helvetica" pitchFamily="2" charset="0"/>
              </a:rPr>
              <a:t>根据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实际工作主频，动态调整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工作电压，实现动态调压；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、系统级节能：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﻿﻿联合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优化调频算法，业务感知优化调度算法；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﻿﻿系统风扇调速算法优化，使用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算法取代传统</a:t>
            </a:r>
            <a:r>
              <a:rPr lang="en" altLang="zh-CN" dirty="0">
                <a:effectLst/>
                <a:latin typeface="Helvetica" pitchFamily="2" charset="0"/>
              </a:rPr>
              <a:t>PID</a:t>
            </a:r>
            <a:r>
              <a:rPr lang="zh-CN" altLang="en-US" dirty="0">
                <a:effectLst/>
                <a:latin typeface="Helvetica" pitchFamily="2" charset="0"/>
              </a:rPr>
              <a:t>算法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传统方案：固定</a:t>
            </a:r>
            <a:r>
              <a:rPr lang="en" altLang="zh-CN" dirty="0" err="1">
                <a:effectLst/>
                <a:latin typeface="Helvetica" pitchFamily="2" charset="0"/>
              </a:rPr>
              <a:t>Vboot</a:t>
            </a:r>
            <a:r>
              <a:rPr lang="zh-CN" altLang="en-US" dirty="0">
                <a:effectLst/>
                <a:latin typeface="Helvetica" pitchFamily="2" charset="0"/>
              </a:rPr>
              <a:t>电压供电，按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-US" dirty="0">
                <a:effectLst/>
                <a:latin typeface="Helvetica" pitchFamily="2" charset="0"/>
              </a:rPr>
              <a:t>调电压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优化方案：按工作主频和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-US" dirty="0">
                <a:effectLst/>
                <a:latin typeface="Helvetica" pitchFamily="2" charset="0"/>
              </a:rPr>
              <a:t>动态调电压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1681-81A9-2F01-C81A-ED63B4A5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55256" r="45296" b="13900"/>
          <a:stretch/>
        </p:blipFill>
        <p:spPr>
          <a:xfrm>
            <a:off x="5548045" y="817384"/>
            <a:ext cx="5817694" cy="55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5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大功率芯片</a:t>
            </a:r>
            <a:r>
              <a:rPr lang="en-US" altLang="zh-CN" dirty="0"/>
              <a:t>+</a:t>
            </a:r>
            <a:r>
              <a:rPr lang="zh-CN" altLang="en-US" dirty="0"/>
              <a:t>高密机柜，未来散热走向何方？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5961D-ED0C-148E-1FE7-1CF79D7AC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优秀</a:t>
            </a:r>
            <a:r>
              <a:rPr lang="en" altLang="zh-CN" dirty="0">
                <a:effectLst/>
                <a:latin typeface="Helvetica" pitchFamily="2" charset="0"/>
              </a:rPr>
              <a:t>DNA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多路径探索，精准设计；探索调频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Smart 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风扇调速及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调频算法优化等多路径功耗寻优，，联合软件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海思全场景分析，软硬协调识别关键技术和风险点，结合应用精准设计各负载下的调频和调压甜点；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风冷场景的挑战与设计原则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通用服务器风冷场景能效面临的挑战：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﻿蜂值算力：释放餛贈</a:t>
            </a:r>
            <a:r>
              <a:rPr lang="en-US" altLang="zh-CN" dirty="0">
                <a:effectLst/>
                <a:latin typeface="Helvetica" pitchFamily="2" charset="0"/>
              </a:rPr>
              <a:t>920</a:t>
            </a:r>
            <a:r>
              <a:rPr lang="en" altLang="zh-CN" dirty="0"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峰值算力，对标</a:t>
            </a:r>
            <a:r>
              <a:rPr lang="en" altLang="zh-CN" dirty="0">
                <a:effectLst/>
                <a:latin typeface="Helvetica" pitchFamily="2" charset="0"/>
              </a:rPr>
              <a:t>C1</a:t>
            </a:r>
            <a:r>
              <a:rPr lang="zh-CN" altLang="en-US" dirty="0">
                <a:effectLst/>
                <a:latin typeface="Helvetica" pitchFamily="2" charset="0"/>
              </a:rPr>
              <a:t>构建</a:t>
            </a:r>
            <a:r>
              <a:rPr lang="en" altLang="zh-CN" dirty="0">
                <a:effectLst/>
                <a:latin typeface="Helvetica" pitchFamily="2" charset="0"/>
              </a:rPr>
              <a:t>xx%</a:t>
            </a:r>
            <a:r>
              <a:rPr lang="zh-CN" altLang="en" dirty="0">
                <a:effectLst/>
                <a:latin typeface="Helvetica" pitchFamily="2" charset="0"/>
              </a:rPr>
              <a:t>＋</a:t>
            </a:r>
            <a:r>
              <a:rPr lang="zh-CN" altLang="en-US" dirty="0">
                <a:effectLst/>
                <a:latin typeface="Helvetica" pitchFamily="2" charset="0"/>
              </a:rPr>
              <a:t>性能优势，系统需要突破</a:t>
            </a:r>
            <a:r>
              <a:rPr lang="en" altLang="zh-CN" dirty="0">
                <a:effectLst/>
                <a:latin typeface="Helvetica" pitchFamily="2" charset="0"/>
              </a:rPr>
              <a:t>xxx</a:t>
            </a:r>
            <a:r>
              <a:rPr lang="zh-CN" altLang="en-US" dirty="0">
                <a:effectLst/>
                <a:latin typeface="Helvetica" pitchFamily="2" charset="0"/>
              </a:rPr>
              <a:t>分</a:t>
            </a:r>
            <a:r>
              <a:rPr lang="en-US" altLang="zh-CN" dirty="0">
                <a:effectLst/>
                <a:latin typeface="Helvetica" pitchFamily="2" charset="0"/>
              </a:rPr>
              <a:t>@</a:t>
            </a:r>
            <a:r>
              <a:rPr lang="en" altLang="zh-CN" dirty="0" err="1">
                <a:effectLst/>
                <a:latin typeface="Helvetica" pitchFamily="2" charset="0"/>
              </a:rPr>
              <a:t>xxxW</a:t>
            </a:r>
            <a:r>
              <a:rPr lang="zh-CN" altLang="en-US" dirty="0">
                <a:effectLst/>
                <a:latin typeface="Helvetica" pitchFamily="2" charset="0"/>
              </a:rPr>
              <a:t>算力，功率密度突破</a:t>
            </a:r>
            <a:r>
              <a:rPr lang="en" altLang="zh-CN" dirty="0" err="1">
                <a:effectLst/>
                <a:latin typeface="Helvetica" pitchFamily="2" charset="0"/>
              </a:rPr>
              <a:t>xxW</a:t>
            </a:r>
            <a:r>
              <a:rPr lang="en" altLang="zh-CN" dirty="0">
                <a:effectLst/>
                <a:latin typeface="Helvetica" pitchFamily="2" charset="0"/>
              </a:rPr>
              <a:t>/cm^2</a:t>
            </a:r>
            <a:r>
              <a:rPr lang="zh-CN" altLang="en-US" dirty="0">
                <a:effectLst/>
                <a:latin typeface="Helvetica" pitchFamily="2" charset="0"/>
              </a:rPr>
              <a:t>散热；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﻿系统能效：鲲鹏</a:t>
            </a:r>
            <a:r>
              <a:rPr lang="en-US" altLang="zh-CN" dirty="0">
                <a:effectLst/>
                <a:latin typeface="Helvetica" pitchFamily="2" charset="0"/>
              </a:rPr>
              <a:t>920</a:t>
            </a:r>
            <a:r>
              <a:rPr lang="zh-CN" altLang="en-US" dirty="0">
                <a:effectLst/>
                <a:latin typeface="Helvetica" pitchFamily="2" charset="0"/>
              </a:rPr>
              <a:t>一代打三代，系统存在</a:t>
            </a:r>
            <a:r>
              <a:rPr lang="en" altLang="zh-CN" dirty="0">
                <a:effectLst/>
                <a:latin typeface="Helvetica" pitchFamily="2" charset="0"/>
              </a:rPr>
              <a:t>xx%</a:t>
            </a:r>
            <a:r>
              <a:rPr lang="zh-CN" altLang="en-US" dirty="0">
                <a:effectLst/>
                <a:latin typeface="Helvetica" pitchFamily="2" charset="0"/>
              </a:rPr>
              <a:t>功耗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能效存在</a:t>
            </a:r>
            <a:r>
              <a:rPr lang="en-US" altLang="zh-CN" dirty="0">
                <a:effectLst/>
                <a:latin typeface="Helvetica" pitchFamily="2" charset="0"/>
              </a:rPr>
              <a:t>10% 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0294FA-D263-5202-024D-07540F0FB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54461" r="51826" b="14519"/>
          <a:stretch/>
        </p:blipFill>
        <p:spPr>
          <a:xfrm>
            <a:off x="1818526" y="4150760"/>
            <a:ext cx="2866490" cy="1808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97000B-5C4F-4861-A8C7-89D9B955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0" t="56360" r="6170" b="12620"/>
          <a:stretch/>
        </p:blipFill>
        <p:spPr>
          <a:xfrm>
            <a:off x="6244975" y="4184408"/>
            <a:ext cx="2866490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风冷场景的挑战与设计原则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设计原则：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﻿﻿峰值性能场景以性能为中心，释放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极致算力；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﻿主流业务场景以能效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性价比为中心，平衡性能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功耗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成本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规格诉求，确保性价最优；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设计思路：基于峰值性能、系统能效及性价比构建商业场景竞争力：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﻿﻿峰值性能：风冷场景通过散热组件（风扇，</a:t>
            </a:r>
            <a:r>
              <a:rPr lang="en" altLang="zh-CN" dirty="0">
                <a:effectLst/>
                <a:latin typeface="Helvetica" pitchFamily="2" charset="0"/>
              </a:rPr>
              <a:t>LAAC/VCE</a:t>
            </a:r>
            <a:r>
              <a:rPr lang="zh-CN" altLang="en-US" dirty="0">
                <a:effectLst/>
                <a:latin typeface="Helvetica" pitchFamily="2" charset="0"/>
              </a:rPr>
              <a:t>散热器，导热垫）效率提升，风道优化，释放鲲鹏</a:t>
            </a:r>
            <a:r>
              <a:rPr lang="en-US" altLang="zh-CN" dirty="0">
                <a:effectLst/>
                <a:latin typeface="Helvetica" pitchFamily="2" charset="0"/>
              </a:rPr>
              <a:t>920</a:t>
            </a:r>
            <a:r>
              <a:rPr lang="en" altLang="zh-CN" dirty="0"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极致算力；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﻿系统能效：通过散热组件散热效率提升，系统散热风道优化，结合动态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节温和风扇调节，降系统动态功耗，达成系统能效最优；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0294FA-D263-5202-024D-07540F0FB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54461" r="51826" b="14519"/>
          <a:stretch/>
        </p:blipFill>
        <p:spPr>
          <a:xfrm>
            <a:off x="1818526" y="4150760"/>
            <a:ext cx="2866490" cy="1808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97000B-5C4F-4861-A8C7-89D9B955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0" t="56360" r="6170" b="12620"/>
          <a:stretch/>
        </p:blipFill>
        <p:spPr>
          <a:xfrm>
            <a:off x="6244975" y="4184408"/>
            <a:ext cx="2866490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解决实践</a:t>
            </a:r>
          </a:p>
        </p:txBody>
      </p:sp>
    </p:spTree>
    <p:extLst>
      <p:ext uri="{BB962C8B-B14F-4D97-AF65-F5344CB8AC3E}">
        <p14:creationId xmlns:p14="http://schemas.microsoft.com/office/powerpoint/2010/main" val="250399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通用服务器散热及能效管理架构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设计目标：分级能效管理达成系统最优：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﻿﻿系统能效：场景化能效最优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业务负载场景：基于实际业务模型能效寻优，包括散热效率提升，系统风道优化，结合动态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节温和风扇调节，配合业务感知达成“典型场景越用越节能”；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低负载场景：部件功耗管理、组件散热优化，通过动态休眠、动态调频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调压、降</a:t>
            </a:r>
            <a:r>
              <a:rPr lang="en" altLang="zh-CN" dirty="0">
                <a:effectLst/>
                <a:latin typeface="Helvetica" pitchFamily="2" charset="0"/>
              </a:rPr>
              <a:t>Lane</a:t>
            </a:r>
            <a:r>
              <a:rPr lang="zh-CN" altLang="en-US" dirty="0">
                <a:effectLst/>
                <a:latin typeface="Helvetica" pitchFamily="2" charset="0"/>
              </a:rPr>
              <a:t>降速、动态关断等技术，达成“零负载零功耗”（</a:t>
            </a:r>
            <a:r>
              <a:rPr lang="en-US" altLang="zh-CN" dirty="0">
                <a:effectLst/>
                <a:latin typeface="Helvetica" pitchFamily="2" charset="0"/>
              </a:rPr>
              <a:t>&lt;5%</a:t>
            </a:r>
            <a:r>
              <a:rPr lang="zh-CN" altLang="en-US" dirty="0">
                <a:effectLst/>
                <a:latin typeface="Helvetica" pitchFamily="2" charset="0"/>
              </a:rPr>
              <a:t>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﻿系统能力：释放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 3000W</a:t>
            </a:r>
            <a:r>
              <a:rPr lang="zh-CN" altLang="en-US" dirty="0">
                <a:effectLst/>
                <a:latin typeface="Helvetica" pitchFamily="2" charset="0"/>
              </a:rPr>
              <a:t>系统散热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系统能力：全系统风阻设计（开孔率、风道优化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管理），前、中、后三段优化设计，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整机</a:t>
            </a:r>
            <a:r>
              <a:rPr lang="en-US" altLang="zh-CN" dirty="0">
                <a:effectLst/>
                <a:latin typeface="Helvetica" pitchFamily="2" charset="0"/>
              </a:rPr>
              <a:t>3000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-US" dirty="0">
                <a:effectLst/>
                <a:latin typeface="Helvetica" pitchFamily="2" charset="0"/>
              </a:rPr>
              <a:t>散热能力（</a:t>
            </a:r>
            <a:r>
              <a:rPr lang="en-US" altLang="zh-CN" dirty="0">
                <a:effectLst/>
                <a:latin typeface="Helvetica" pitchFamily="2" charset="0"/>
              </a:rPr>
              <a:t>500</a:t>
            </a:r>
            <a:r>
              <a:rPr lang="en" altLang="zh-CN" dirty="0">
                <a:effectLst/>
                <a:latin typeface="Helvetica" pitchFamily="2" charset="0"/>
              </a:rPr>
              <a:t>W-&gt;1500W-&gt;1000W</a:t>
            </a:r>
            <a:r>
              <a:rPr lang="zh-CN" altLang="en" dirty="0">
                <a:effectLst/>
                <a:latin typeface="Helvetica" pitchFamily="2" charset="0"/>
              </a:rPr>
              <a:t>）；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峰值性能：通过风道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风量优化，高效散热器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换热器，把热从芯片带到系统，散热能力支持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全量算力释放；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95241-11B6-F04B-7C73-5C2CE281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t="49703" r="44953" b="13461"/>
          <a:stretch/>
        </p:blipFill>
        <p:spPr>
          <a:xfrm>
            <a:off x="934948" y="3163208"/>
            <a:ext cx="5650786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34421</TotalTime>
  <Words>1631</Words>
  <Application>Microsoft Macintosh PowerPoint</Application>
  <PresentationFormat>自定义</PresentationFormat>
  <Paragraphs>111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风冷场景的挑战与设计原则</vt:lpstr>
      <vt:lpstr>风冷场景的挑战与设计原则</vt:lpstr>
      <vt:lpstr>PowerPoint 演示文稿</vt:lpstr>
      <vt:lpstr>通用服务器散热及能效管理架构</vt:lpstr>
      <vt:lpstr>通用服务器散热及能效管理架构</vt:lpstr>
      <vt:lpstr>背板架构重构优化系统能效</vt:lpstr>
      <vt:lpstr>背板架构重构优化系统能效</vt:lpstr>
      <vt:lpstr>系统风道优化结合散热组件效率提升，动态结温控制降系统功耗</vt:lpstr>
      <vt:lpstr>系统风道优化结合散热组件效率提升，动态结温控制降系统功耗</vt:lpstr>
      <vt:lpstr>PowerPoint 演示文稿</vt:lpstr>
      <vt:lpstr>PowerPoint 演示文稿</vt:lpstr>
      <vt:lpstr>PowerPoint 演示文稿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11750</cp:revision>
  <cp:lastPrinted>2023-09-08T09:14:01Z</cp:lastPrinted>
  <dcterms:created xsi:type="dcterms:W3CDTF">2020-08-28T08:44:19Z</dcterms:created>
  <dcterms:modified xsi:type="dcterms:W3CDTF">2025-06-30T16:48:35Z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